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3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6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6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3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3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7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7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2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C080F-3CA1-4E18-9640-6160F67C613B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94DE-F562-4374-AA21-D113F98F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1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Isogeny-based</a:t>
            </a:r>
          </a:p>
          <a:p>
            <a:pPr marL="0" indent="0">
              <a:buNone/>
            </a:pPr>
            <a:endParaRPr lang="en-US" sz="3200" dirty="0" smtClean="0"/>
          </a:p>
          <a:p>
            <a:pPr lvl="1"/>
            <a:r>
              <a:rPr lang="en-US" dirty="0" smtClean="0"/>
              <a:t>Defined on the space of elliptic curves.</a:t>
            </a:r>
          </a:p>
          <a:p>
            <a:pPr lvl="1"/>
            <a:r>
              <a:rPr lang="en-US" dirty="0" smtClean="0"/>
              <a:t>Less studied and do worse than lattice based. </a:t>
            </a:r>
          </a:p>
          <a:p>
            <a:pPr lvl="1"/>
            <a:r>
              <a:rPr lang="en-US" dirty="0" smtClean="0"/>
              <a:t>We propose to ignore them.</a:t>
            </a:r>
          </a:p>
          <a:p>
            <a:pPr marL="457200" lvl="1" indent="0">
              <a:buNone/>
            </a:pPr>
            <a:r>
              <a:rPr lang="en-US" baseline="30000" dirty="0" smtClean="0"/>
              <a:t>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Outliers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788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Based on braid group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Very pretty</a:t>
            </a:r>
          </a:p>
          <a:p>
            <a:pPr lvl="1"/>
            <a:r>
              <a:rPr lang="en-US" dirty="0" smtClean="0"/>
              <a:t>Groups are infinite</a:t>
            </a:r>
          </a:p>
          <a:p>
            <a:pPr lvl="1"/>
            <a:r>
              <a:rPr lang="en-US" dirty="0" smtClean="0"/>
              <a:t>The hard question is whether a braid </a:t>
            </a:r>
            <a:r>
              <a:rPr lang="en-US" dirty="0" smtClean="0"/>
              <a:t>can be </a:t>
            </a:r>
            <a:r>
              <a:rPr lang="en-US" dirty="0" smtClean="0"/>
              <a:t>turned into another by pre-pending a braid S and appending its inverse S</a:t>
            </a:r>
            <a:r>
              <a:rPr lang="en-US" baseline="30000" dirty="0" smtClean="0"/>
              <a:t>-1  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Some proposals have been shown insecure.</a:t>
            </a:r>
          </a:p>
          <a:p>
            <a:pPr lvl="1"/>
            <a:r>
              <a:rPr lang="en-US" dirty="0" smtClean="0"/>
              <a:t>We propose to ignore them.</a:t>
            </a:r>
          </a:p>
          <a:p>
            <a:pPr marL="457200" lvl="1" indent="0">
              <a:buNone/>
            </a:pPr>
            <a:r>
              <a:rPr lang="en-US" baseline="30000" dirty="0" smtClean="0"/>
              <a:t>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Outliers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029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Suppose F is one-way for quantum computers.</a:t>
            </a:r>
          </a:p>
          <a:p>
            <a:pPr lvl="1"/>
            <a:r>
              <a:rPr lang="en-US" dirty="0" smtClean="0"/>
              <a:t>Also suppose </a:t>
            </a:r>
            <a:r>
              <a:rPr lang="en-US" dirty="0" err="1"/>
              <a:t>F</a:t>
            </a:r>
            <a:r>
              <a:rPr lang="en-US" baseline="30000" dirty="0" err="1"/>
              <a:t>n</a:t>
            </a:r>
            <a:r>
              <a:rPr lang="en-US" dirty="0"/>
              <a:t> (X)</a:t>
            </a:r>
            <a:r>
              <a:rPr lang="en-US" dirty="0" smtClean="0"/>
              <a:t> can be calculated fast even for exponential n.</a:t>
            </a:r>
          </a:p>
          <a:p>
            <a:pPr lvl="1"/>
            <a:r>
              <a:rPr lang="en-US" dirty="0" smtClean="0"/>
              <a:t>Then key exchange a la DH is possible: For random X</a:t>
            </a:r>
            <a:r>
              <a:rPr lang="en-US" dirty="0"/>
              <a:t>, n, m 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r>
              <a:rPr lang="en-US" dirty="0" smtClean="0"/>
              <a:t>Alice sends X , </a:t>
            </a:r>
            <a:r>
              <a:rPr lang="en-US" dirty="0" err="1" smtClean="0"/>
              <a:t>F</a:t>
            </a:r>
            <a:r>
              <a:rPr lang="en-US" baseline="30000" dirty="0" err="1" smtClean="0"/>
              <a:t>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X) </a:t>
            </a:r>
          </a:p>
          <a:p>
            <a:pPr lvl="2"/>
            <a:r>
              <a:rPr lang="en-US" dirty="0" smtClean="0"/>
              <a:t>Bob replies with </a:t>
            </a:r>
            <a:r>
              <a:rPr lang="en-US" dirty="0" err="1"/>
              <a:t>F</a:t>
            </a:r>
            <a:r>
              <a:rPr lang="en-US" baseline="30000" dirty="0" err="1"/>
              <a:t>m</a:t>
            </a:r>
            <a:r>
              <a:rPr lang="en-US" dirty="0"/>
              <a:t> (X)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Both compute </a:t>
            </a:r>
            <a:r>
              <a:rPr lang="en-US" dirty="0" err="1" smtClean="0"/>
              <a:t>F</a:t>
            </a:r>
            <a:r>
              <a:rPr lang="en-US" baseline="30000" dirty="0" err="1" smtClean="0"/>
              <a:t>n+m</a:t>
            </a:r>
            <a:r>
              <a:rPr lang="en-US" dirty="0" smtClean="0"/>
              <a:t> </a:t>
            </a:r>
            <a:r>
              <a:rPr lang="en-US" dirty="0"/>
              <a:t>(X)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 smtClean="0"/>
              <a:t>The point is that no trapdoor seems necessary.</a:t>
            </a:r>
          </a:p>
          <a:p>
            <a:pPr lvl="1"/>
            <a:r>
              <a:rPr lang="en-US" dirty="0" smtClean="0"/>
              <a:t>Should we leave the door open for this type of construction?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One-way functions for key-exchange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945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are most </a:t>
            </a:r>
            <a:r>
              <a:rPr lang="en-US" dirty="0" smtClean="0">
                <a:solidFill>
                  <a:schemeClr val="accent1"/>
                </a:solidFill>
              </a:rPr>
              <a:t>important</a:t>
            </a:r>
            <a:r>
              <a:rPr lang="en-US" dirty="0" smtClean="0"/>
              <a:t> in practice?</a:t>
            </a:r>
          </a:p>
          <a:p>
            <a:pPr lvl="1"/>
            <a:r>
              <a:rPr lang="en-US" dirty="0" smtClean="0"/>
              <a:t>Public and private key sizes</a:t>
            </a:r>
          </a:p>
          <a:p>
            <a:pPr lvl="1"/>
            <a:r>
              <a:rPr lang="en-US" dirty="0" smtClean="0"/>
              <a:t>Key pair generation time</a:t>
            </a:r>
          </a:p>
          <a:p>
            <a:pPr lvl="1"/>
            <a:r>
              <a:rPr lang="en-US" dirty="0" err="1" smtClean="0"/>
              <a:t>Ciphertext</a:t>
            </a:r>
            <a:r>
              <a:rPr lang="en-US" dirty="0" smtClean="0"/>
              <a:t> size</a:t>
            </a:r>
          </a:p>
          <a:p>
            <a:pPr lvl="1"/>
            <a:r>
              <a:rPr lang="en-US" dirty="0" smtClean="0"/>
              <a:t>Encryption/Decryption speed</a:t>
            </a:r>
          </a:p>
          <a:p>
            <a:pPr lvl="1"/>
            <a:r>
              <a:rPr lang="en-US" dirty="0" smtClean="0"/>
              <a:t>Signature size</a:t>
            </a:r>
          </a:p>
          <a:p>
            <a:pPr lvl="1"/>
            <a:r>
              <a:rPr lang="en-US" dirty="0" smtClean="0"/>
              <a:t>Signature generation/verification time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 a lot of benchmarks in this area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Practical Questions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010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495953"/>
              </p:ext>
            </p:extLst>
          </p:nvPr>
        </p:nvGraphicFramePr>
        <p:xfrm>
          <a:off x="1795550" y="1596044"/>
          <a:ext cx="7739253" cy="3219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5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02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Algorithm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KeyGen</a:t>
                      </a:r>
                      <a:r>
                        <a:rPr lang="en-US" sz="1200" dirty="0">
                          <a:effectLst/>
                        </a:rPr>
                        <a:t> Time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(RSA sign=1)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Decrypt </a:t>
                      </a:r>
                      <a:r>
                        <a:rPr lang="en-US" sz="1200" dirty="0">
                          <a:effectLst/>
                        </a:rPr>
                        <a:t>Time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(RSA sign=1)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Encrypt </a:t>
                      </a:r>
                      <a:r>
                        <a:rPr lang="en-US" sz="1200" dirty="0">
                          <a:effectLst/>
                        </a:rPr>
                        <a:t>Time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(RSA sign=1)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Public Key </a:t>
                      </a:r>
                      <a:r>
                        <a:rPr lang="en-US" sz="1200" dirty="0" smtClean="0">
                          <a:effectLst/>
                        </a:rPr>
                        <a:t>Size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(bits)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Private Key </a:t>
                      </a:r>
                      <a:r>
                        <a:rPr lang="en-US" sz="1200" dirty="0" smtClean="0">
                          <a:effectLst/>
                        </a:rPr>
                        <a:t>Size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(bits)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Ciphertext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Size 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(</a:t>
                      </a:r>
                      <a:r>
                        <a:rPr lang="en-US" sz="1200" dirty="0">
                          <a:effectLst/>
                        </a:rPr>
                        <a:t>bits)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Time* Scaling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Key*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Scaling</a:t>
                      </a:r>
                      <a:endParaRPr lang="en-US" sz="1200" dirty="0">
                        <a:effectLst/>
                      </a:endParaRPr>
                    </a:p>
                  </a:txBody>
                  <a:tcPr marL="74896" marR="7489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NTRUEncrypt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0.1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0.1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~3000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~4000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~3000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r>
                        <a:rPr lang="en-US" sz="1300" baseline="30000">
                          <a:effectLst/>
                        </a:rPr>
                        <a:t>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McEliece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0.02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651264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1098256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1660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r>
                        <a:rPr lang="en-US" sz="1300" baseline="30000">
                          <a:effectLst/>
                        </a:rPr>
                        <a:t>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r>
                        <a:rPr lang="en-US" sz="1300" baseline="30000">
                          <a:effectLst/>
                        </a:rPr>
                        <a:t>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8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Quasi-Cyclic </a:t>
                      </a:r>
                      <a:r>
                        <a:rPr lang="en-US" sz="1300" dirty="0" err="1" smtClean="0">
                          <a:effectLst/>
                        </a:rPr>
                        <a:t>McEliece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0.02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4801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9602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9602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r>
                        <a:rPr lang="en-US" sz="1300" baseline="30000">
                          <a:effectLst/>
                        </a:rPr>
                        <a:t>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RSA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50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0.02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1024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1024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1024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r>
                        <a:rPr lang="en-US" sz="1300" baseline="30000">
                          <a:effectLst/>
                        </a:rPr>
                        <a:t>6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r>
                        <a:rPr lang="en-US" sz="1300" baseline="30000">
                          <a:effectLst/>
                        </a:rPr>
                        <a:t>3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DH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0.5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0.5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0.5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1024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480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1024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r>
                        <a:rPr lang="en-US" sz="1300" baseline="30000">
                          <a:effectLst/>
                        </a:rPr>
                        <a:t>4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r>
                        <a:rPr lang="en-US" sz="1300" baseline="30000">
                          <a:effectLst/>
                        </a:rPr>
                        <a:t>3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>ECC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0.1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0.1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0.1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320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480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320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</a:t>
                      </a:r>
                      <a:r>
                        <a:rPr lang="en-US" sz="1300" baseline="30000">
                          <a:effectLst/>
                        </a:rPr>
                        <a:t>2</a:t>
                      </a:r>
                      <a:endParaRPr lang="en-US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k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896" marR="7489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Encryption Schemes</a:t>
            </a: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1051" y="5130149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/>
              <a:t>Disclaimer</a:t>
            </a:r>
            <a:r>
              <a:rPr lang="en-US" dirty="0"/>
              <a:t> – these are rough estimates for comparison purposes only, not benchmarks.  Numbers are for 80 bits of security. </a:t>
            </a:r>
          </a:p>
          <a:p>
            <a:r>
              <a:rPr lang="en-US" dirty="0"/>
              <a:t>*  Time and key scaling ignore log </a:t>
            </a:r>
            <a:r>
              <a:rPr lang="en-US" i="1" dirty="0"/>
              <a:t>k</a:t>
            </a:r>
            <a:r>
              <a:rPr lang="en-US" dirty="0"/>
              <a:t> factors</a:t>
            </a:r>
          </a:p>
        </p:txBody>
      </p:sp>
    </p:spTree>
    <p:extLst>
      <p:ext uri="{BB962C8B-B14F-4D97-AF65-F5344CB8AC3E}">
        <p14:creationId xmlns:p14="http://schemas.microsoft.com/office/powerpoint/2010/main" val="170011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699651"/>
              </p:ext>
            </p:extLst>
          </p:nvPr>
        </p:nvGraphicFramePr>
        <p:xfrm>
          <a:off x="1862050" y="1539895"/>
          <a:ext cx="7772399" cy="3753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3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6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491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Algorithm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KeyGen</a:t>
                      </a:r>
                      <a:r>
                        <a:rPr lang="en-US" sz="1000" dirty="0">
                          <a:effectLst/>
                        </a:rPr>
                        <a:t> Time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(RSA sign=1)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Sign Time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(</a:t>
                      </a:r>
                      <a:r>
                        <a:rPr lang="en-US" sz="1000" dirty="0">
                          <a:effectLst/>
                        </a:rPr>
                        <a:t>RSA sign=1)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Verify Time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(RSA sign=1)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Limited Lifetime?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Public Key Size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Private Key Size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Signature </a:t>
                      </a:r>
                      <a:r>
                        <a:rPr lang="en-US" sz="1000" dirty="0">
                          <a:effectLst/>
                        </a:rPr>
                        <a:t>Size (bits)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Time* Scaling</a:t>
                      </a:r>
                      <a:endParaRPr lang="en-US" sz="1000" dirty="0">
                        <a:effectLst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Key </a:t>
                      </a:r>
                      <a:r>
                        <a:rPr lang="en-US" sz="1000" dirty="0" smtClean="0">
                          <a:effectLst/>
                        </a:rPr>
                        <a:t>*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Scaling</a:t>
                      </a:r>
                      <a:endParaRPr lang="en-US" sz="1000" dirty="0">
                        <a:effectLst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Winternitz-Merkle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signatures</a:t>
                      </a:r>
                      <a:endParaRPr lang="en-US" sz="1000" dirty="0">
                        <a:effectLst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500000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r>
                        <a:rPr lang="en-US" sz="1000" baseline="30000">
                          <a:effectLst/>
                        </a:rPr>
                        <a:t>20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r>
                        <a:rPr lang="en-US" sz="1000" baseline="30000">
                          <a:effectLst/>
                        </a:rPr>
                        <a:t>30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r>
                        <a:rPr lang="en-US" sz="1000" baseline="30000">
                          <a:effectLst/>
                        </a:rPr>
                        <a:t>40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15200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22304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29344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17024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18624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20224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r>
                        <a:rPr lang="en-US" sz="1000" baseline="30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r>
                        <a:rPr lang="en-US" sz="1000" baseline="30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GLP s</a:t>
                      </a:r>
                      <a:r>
                        <a:rPr lang="en-US" sz="1000" baseline="0" dirty="0" smtClean="0">
                          <a:effectLst/>
                        </a:rPr>
                        <a:t>ignatures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(lattice-based)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0.01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11800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1620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8950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r>
                        <a:rPr lang="en-US" sz="1000" baseline="30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1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CFS </a:t>
                      </a:r>
                      <a:r>
                        <a:rPr lang="en-US" sz="1000" dirty="0" smtClean="0">
                          <a:effectLst/>
                        </a:rPr>
                        <a:t>signature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(code </a:t>
                      </a:r>
                      <a:r>
                        <a:rPr lang="en-US" sz="1000" dirty="0">
                          <a:effectLst/>
                        </a:rPr>
                        <a:t>based)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2000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9437184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~15000000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exp(o(k))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exp(o(k))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Psflash</a:t>
                      </a:r>
                      <a:r>
                        <a:rPr lang="en-US" sz="1000" dirty="0" smtClean="0">
                          <a:effectLst/>
                        </a:rPr>
                        <a:t> signature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(multivariate)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576992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44400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r>
                        <a:rPr lang="en-US" sz="1000" baseline="300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r>
                        <a:rPr lang="en-US" sz="1000" baseline="300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2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Quartz signature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</a:t>
                      </a:r>
                      <a:r>
                        <a:rPr lang="en-US" sz="1000" dirty="0" smtClean="0">
                          <a:effectLst/>
                        </a:rPr>
                        <a:t>multivariate)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126000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11500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r>
                        <a:rPr lang="en-US" sz="1000" baseline="300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k</a:t>
                      </a:r>
                      <a:r>
                        <a:rPr lang="en-US" sz="1000" baseline="30000" dirty="0">
                          <a:effectLst/>
                        </a:rPr>
                        <a:t>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RSA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1024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1024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1024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k</a:t>
                      </a:r>
                      <a:r>
                        <a:rPr lang="en-US" sz="1000" baseline="30000" dirty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r>
                        <a:rPr lang="en-US" sz="1000" baseline="300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DSA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1024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480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320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k</a:t>
                      </a:r>
                      <a:r>
                        <a:rPr lang="en-US" sz="1000" baseline="30000" dirty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r>
                        <a:rPr lang="en-US" sz="1000" baseline="300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ECDSA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320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480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320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</a:t>
                      </a:r>
                      <a:r>
                        <a:rPr lang="en-US" sz="1000" baseline="30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k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7" marR="5551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Signature Schemes</a:t>
            </a:r>
            <a:endParaRPr lang="en-US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5849" y="5560010"/>
            <a:ext cx="784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/>
              <a:t>Disclaimer</a:t>
            </a:r>
            <a:r>
              <a:rPr lang="en-US" sz="1600" dirty="0"/>
              <a:t> – these are rough estimates for comparison purposes only, not benchmarks.  Numbers are for 80 bits of security.</a:t>
            </a:r>
          </a:p>
          <a:p>
            <a:r>
              <a:rPr lang="en-US" sz="1600" dirty="0"/>
              <a:t>*  Time and key scaling ignore log </a:t>
            </a:r>
            <a:r>
              <a:rPr lang="en-US" sz="1600" i="1" dirty="0"/>
              <a:t>k</a:t>
            </a:r>
            <a:r>
              <a:rPr lang="en-US" sz="1600" dirty="0"/>
              <a:t> factors</a:t>
            </a:r>
          </a:p>
        </p:txBody>
      </p:sp>
    </p:spTree>
    <p:extLst>
      <p:ext uri="{BB962C8B-B14F-4D97-AF65-F5344CB8AC3E}">
        <p14:creationId xmlns:p14="http://schemas.microsoft.com/office/powerpoint/2010/main" val="401626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 most of the potential PQC replacements, the times needed for encryption, decryption, signing, and verification are </a:t>
            </a:r>
            <a:r>
              <a:rPr lang="en-US" dirty="0" smtClean="0">
                <a:solidFill>
                  <a:schemeClr val="accent1"/>
                </a:solidFill>
              </a:rPr>
              <a:t>acceptable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Some key sizes are </a:t>
            </a:r>
            <a:r>
              <a:rPr lang="en-US" dirty="0" smtClean="0">
                <a:solidFill>
                  <a:schemeClr val="accent1"/>
                </a:solidFill>
              </a:rPr>
              <a:t>significantly increased</a:t>
            </a:r>
          </a:p>
          <a:p>
            <a:pPr lvl="1"/>
            <a:r>
              <a:rPr lang="en-US" dirty="0" smtClean="0"/>
              <a:t>For most protocols, if the public keys do not need to be exchanged, it may not be a problem</a:t>
            </a:r>
          </a:p>
          <a:p>
            <a:endParaRPr lang="en-US" dirty="0" smtClean="0"/>
          </a:p>
          <a:p>
            <a:r>
              <a:rPr lang="en-US" dirty="0" smtClean="0"/>
              <a:t>Some ciphertext sizes and signature sizes are </a:t>
            </a:r>
            <a:r>
              <a:rPr lang="en-US" dirty="0" smtClean="0">
                <a:solidFill>
                  <a:schemeClr val="accent1"/>
                </a:solidFill>
              </a:rPr>
              <a:t>not quite plausible</a:t>
            </a:r>
          </a:p>
          <a:p>
            <a:endParaRPr lang="en-US" dirty="0" smtClean="0"/>
          </a:p>
          <a:p>
            <a:r>
              <a:rPr lang="en-US" dirty="0" smtClean="0"/>
              <a:t>Key-pair generation time for the encryption schemes is not bad at all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No easy “drop-in” replacements</a:t>
            </a:r>
          </a:p>
          <a:p>
            <a:endParaRPr lang="en-US" dirty="0" smtClean="0"/>
          </a:p>
          <a:p>
            <a:r>
              <a:rPr lang="en-US" dirty="0" smtClean="0"/>
              <a:t>Would be nice to have more benchmarks 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Observations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646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587</Words>
  <Application>Microsoft Office PowerPoint</Application>
  <PresentationFormat>Widescreen</PresentationFormat>
  <Paragraphs>258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Outliers</vt:lpstr>
      <vt:lpstr>Outliers</vt:lpstr>
      <vt:lpstr>One-way functions for key-exchange</vt:lpstr>
      <vt:lpstr>Practical Questions</vt:lpstr>
      <vt:lpstr>Encryption Schemes</vt:lpstr>
      <vt:lpstr>Signature Schemes</vt:lpstr>
      <vt:lpstr>Observations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PQC Replacements</dc:title>
  <dc:creator>Moody, Dustin</dc:creator>
  <cp:lastModifiedBy>Moody, Dustin</cp:lastModifiedBy>
  <cp:revision>6</cp:revision>
  <dcterms:created xsi:type="dcterms:W3CDTF">2016-02-01T16:21:16Z</dcterms:created>
  <dcterms:modified xsi:type="dcterms:W3CDTF">2016-02-02T19:11:35Z</dcterms:modified>
</cp:coreProperties>
</file>